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38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Проверки</c:v>
                </c:pt>
              </c:strCache>
            </c:strRef>
          </c:tx>
          <c:spPr>
            <a:solidFill>
              <a:srgbClr val="BBE0E3"/>
            </a:solidFill>
            <a:ln w="0">
              <a:noFill/>
            </a:ln>
          </c:spPr>
          <c:dPt>
            <c:idx val="0"/>
            <c:bubble3D val="0"/>
            <c:spPr>
              <a:solidFill>
                <a:srgbClr val="BBE0E3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bubble3D val="0"/>
            <c:spPr>
              <a:solidFill>
                <a:srgbClr val="00206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2"/>
            <c:bubble3D val="0"/>
            <c:spPr>
              <a:solidFill>
                <a:srgbClr val="BFBFBF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3"/>
            <c:bubble3D val="0"/>
            <c:spPr>
              <a:solidFill>
                <a:srgbClr val="3C8C93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dLbl>
              <c:idx val="0"/>
              <c:layout>
                <c:manualLayout>
                  <c:x val="-5.3340353643498199E-17"/>
                  <c:y val="-0.12720352564102563"/>
                </c:manualLayout>
              </c:layout>
              <c:tx>
                <c:rich>
                  <a:bodyPr/>
                  <a:lstStyle/>
                  <a:p>
                    <a:fld id="{7234B477-CA8F-43BA-8377-033D8853D18A}" type="CATEGORYNAME">
                      <a:rPr lang="ru-RU" sz="1197" b="0" strike="noStrike" spc="-1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pPr/>
                      <a:t>[ИМЯ КАТЕГОРИИ]</a:t>
                    </a:fld>
                    <a:r>
                      <a:rPr lang="ru-RU" sz="1197" b="0" strike="noStrike" spc="-1" dirty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
</a:t>
                    </a:r>
                    <a:r>
                      <a:rPr lang="ru-RU" sz="1197" b="0" strike="noStrike" spc="-1" dirty="0" smtClean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4</a:t>
                    </a:r>
                  </a:p>
                </c:rich>
              </c:tx>
              <c:spPr>
                <a:solidFill>
                  <a:srgbClr val="FFFFFF"/>
                </a:solidFill>
              </c:spPr>
              <c:showLegendKey val="0"/>
              <c:showVal val="0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1282932416953035E-2"/>
                  <c:y val="-0.12720352564102563"/>
                </c:manualLayout>
              </c:layout>
              <c:tx>
                <c:rich>
                  <a:bodyPr/>
                  <a:lstStyle/>
                  <a:p>
                    <a:fld id="{01BB3D4E-8623-4C83-B10D-ACE76E49C0C1}" type="CATEGORYNAME">
                      <a:rPr lang="ru-RU" sz="1197" b="0" strike="noStrike" spc="-1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pPr/>
                      <a:t>[ИМЯ КАТЕГОРИИ]</a:t>
                    </a:fld>
                    <a:r>
                      <a:rPr lang="ru-RU" sz="1197" b="0" strike="noStrike" spc="-1" dirty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
</a:t>
                    </a:r>
                    <a:r>
                      <a:rPr lang="ru-RU" sz="1197" b="0" strike="noStrike" spc="-1" dirty="0" smtClean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5</a:t>
                    </a:r>
                  </a:p>
                </c:rich>
              </c:tx>
              <c:spPr>
                <a:solidFill>
                  <a:srgbClr val="FFFFFF"/>
                </a:solidFill>
              </c:spPr>
              <c:showLegendKey val="0"/>
              <c:showVal val="0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32877434135166095"/>
                  <c:y val="-3.7412801659125187E-2"/>
                </c:manualLayout>
              </c:layout>
              <c:tx>
                <c:rich>
                  <a:bodyPr/>
                  <a:lstStyle/>
                  <a:p>
                    <a:fld id="{6FB05A8C-2F3F-4493-93CE-4C6399A1578F}" type="CATEGORYNAME">
                      <a:rPr lang="ru-RU" sz="1197" b="0" strike="noStrike" spc="-1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pPr/>
                      <a:t>[ИМЯ КАТЕГОРИИ]</a:t>
                    </a:fld>
                    <a:r>
                      <a:rPr lang="ru-RU" sz="1197" b="0" strike="noStrike" spc="-1" dirty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
</a:t>
                    </a:r>
                    <a:r>
                      <a:rPr lang="ru-RU" sz="1197" b="0" strike="noStrike" spc="-1" dirty="0" smtClean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91</a:t>
                    </a:r>
                  </a:p>
                </c:rich>
              </c:tx>
              <c:spPr>
                <a:solidFill>
                  <a:srgbClr val="FFFFFF"/>
                </a:solidFill>
              </c:spPr>
              <c:showLegendKey val="0"/>
              <c:showVal val="0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057273768613975"/>
                  <c:y val="-6.2354669431875315E-2"/>
                </c:manualLayout>
              </c:layout>
              <c:tx>
                <c:rich>
                  <a:bodyPr/>
                  <a:lstStyle/>
                  <a:p>
                    <a:fld id="{BA113347-6B51-4E94-B14E-87F35A4DCD66}" type="CATEGORYNAME">
                      <a:rPr lang="ru-RU" sz="1197" b="0" strike="noStrike" spc="-1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pPr/>
                      <a:t>[ИМЯ КАТЕГОРИИ]</a:t>
                    </a:fld>
                    <a:r>
                      <a:rPr lang="ru-RU" sz="1197" b="0" strike="noStrike" spc="-1" dirty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
</a:t>
                    </a:r>
                    <a:r>
                      <a:rPr lang="ru-RU" sz="1197" b="0" strike="noStrike" spc="-1" dirty="0" smtClean="0">
                        <a:solidFill>
                          <a:srgbClr val="595959"/>
                        </a:solidFill>
                        <a:latin typeface="Arial"/>
                        <a:ea typeface="DejaVu Sans"/>
                      </a:rPr>
                      <a:t>24</a:t>
                    </a:r>
                  </a:p>
                </c:rich>
              </c:tx>
              <c:spPr>
                <a:solidFill>
                  <a:srgbClr val="FFFFFF"/>
                </a:solidFill>
              </c:spPr>
              <c:showLegendKey val="0"/>
              <c:showVal val="0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solidFill>
                <a:srgbClr val="FFFFFF"/>
              </a:solidFill>
            </c:spPr>
            <c:txPr>
              <a:bodyPr wrap="square"/>
              <a:lstStyle/>
              <a:p>
                <a:pPr>
                  <a:defRPr sz="1197" b="0" strike="noStrike" spc="-1">
                    <a:solidFill>
                      <a:srgbClr val="595959"/>
                    </a:solidFill>
                    <a:latin typeface="Arial"/>
                    <a:ea typeface="DejaVu San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4"/>
                <c:pt idx="0">
                  <c:v>Плановые</c:v>
                </c:pt>
                <c:pt idx="1">
                  <c:v>Внеплановые</c:v>
                </c:pt>
                <c:pt idx="2">
                  <c:v>Проверки соблюдения технических регламентов</c:v>
                </c:pt>
                <c:pt idx="3">
                  <c:v>Проверки лицензионных требований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2.2999999999999998</c:v>
                </c:pt>
                <c:pt idx="1">
                  <c:v>6.7</c:v>
                </c:pt>
                <c:pt idx="2">
                  <c:v>79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0">
          <a:noFill/>
        </a:ln>
      </c:spPr>
    </c:plotArea>
    <c:legend>
      <c:legendPos val="b"/>
      <c:layout>
        <c:manualLayout>
          <c:xMode val="edge"/>
          <c:yMode val="edge"/>
          <c:x val="2.8861422654718E-2"/>
          <c:y val="0.88838758825905295"/>
          <c:w val="0.94664105594956705"/>
          <c:h val="9.6028713271196206E-2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sz="1197" b="0" strike="noStrike" spc="-1">
              <a:solidFill>
                <a:srgbClr val="595959"/>
              </a:solidFill>
              <a:latin typeface="Arial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1600" b="1" strike="noStrike" spc="-1">
                <a:solidFill>
                  <a:srgbClr val="002060"/>
                </a:solidFill>
                <a:latin typeface="Arial"/>
                <a:ea typeface="DejaVu Sans"/>
              </a:defRPr>
            </a:pPr>
            <a:r>
              <a:rPr lang="ru-RU" sz="1600" b="1" strike="noStrike" spc="-1">
                <a:solidFill>
                  <a:srgbClr val="002060"/>
                </a:solidFill>
                <a:latin typeface="Arial"/>
                <a:ea typeface="DejaVu Sans"/>
              </a:rPr>
              <a:t>РЕЗУЛЬТАТИВНОСТЬ НАДЗОРА</a:t>
            </a:r>
          </a:p>
        </c:rich>
      </c:tx>
      <c:layout>
        <c:manualLayout>
          <c:xMode val="edge"/>
          <c:yMode val="edge"/>
          <c:x val="0.152271640363462"/>
          <c:y val="1.55728587319244E-2"/>
        </c:manualLayout>
      </c:layout>
      <c:overlay val="0"/>
      <c:spPr>
        <a:noFill/>
        <a:ln w="0"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noFill/>
        <a:ln w="9360">
          <a:noFill/>
        </a:ln>
      </c:spPr>
    </c:floor>
    <c:sideWall>
      <c:thickness val="0"/>
      <c:spPr>
        <a:noFill/>
        <a:ln w="9360">
          <a:noFill/>
        </a:ln>
      </c:spPr>
    </c:sideWall>
    <c:backWall>
      <c:thickness val="0"/>
      <c:spPr>
        <a:noFill/>
        <a:ln w="936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I полугодие 2025 г.</c:v>
                </c:pt>
              </c:strCache>
            </c:strRef>
          </c:tx>
          <c:spPr>
            <a:solidFill>
              <a:srgbClr val="262673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-6.7834343192636898E-2"/>
                  <c:y val="-0.109375"/>
                </c:manualLayout>
              </c:layout>
              <c:tx>
                <c:rich>
                  <a:bodyPr wrap="square"/>
                  <a:lstStyle/>
                  <a:p>
                    <a:pPr>
                      <a:defRPr sz="1000" b="0" strike="noStrike" spc="-1">
                        <a:solidFill>
                          <a:srgbClr val="595959"/>
                        </a:solidFill>
                        <a:latin typeface="Arial"/>
                        <a:ea typeface="DejaVu Sans"/>
                      </a:defRPr>
                    </a:pPr>
                    <a:r>
                      <a:rPr lang="en-US" dirty="0" smtClean="0"/>
                      <a:t>29</a:t>
                    </a:r>
                    <a:endParaRPr lang="en-US" dirty="0"/>
                  </a:p>
                </c:rich>
              </c:tx>
              <c:numFmt formatCode="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595959"/>
                    </a:solidFill>
                    <a:latin typeface="Arial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нарушений/на 1 проверку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2512976"/>
        <c:axId val="162521552"/>
        <c:axId val="0"/>
      </c:bar3DChart>
      <c:catAx>
        <c:axId val="16251297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62521552"/>
        <c:crosses val="autoZero"/>
        <c:auto val="1"/>
        <c:lblAlgn val="ctr"/>
        <c:lblOffset val="100"/>
        <c:noMultiLvlLbl val="0"/>
      </c:catAx>
      <c:valAx>
        <c:axId val="162521552"/>
        <c:scaling>
          <c:orientation val="minMax"/>
        </c:scaling>
        <c:delete val="1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0.0" sourceLinked="0"/>
        <c:majorTickMark val="none"/>
        <c:minorTickMark val="none"/>
        <c:tickLblPos val="nextTo"/>
        <c:crossAx val="162512976"/>
        <c:crosses val="autoZero"/>
        <c:crossBetween val="between"/>
      </c:valAx>
    </c:plotArea>
    <c:plotVisOnly val="1"/>
    <c:dispBlanksAs val="gap"/>
    <c:showDLblsOverMax val="1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1800" b="1" strike="noStrike" spc="-1">
                <a:solidFill>
                  <a:srgbClr val="002060"/>
                </a:solidFill>
                <a:latin typeface="Arial"/>
                <a:ea typeface="DejaVu Sans"/>
              </a:defRPr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Уровень требовательности</a:t>
            </a:r>
          </a:p>
        </c:rich>
      </c:tx>
      <c:layout>
        <c:manualLayout>
          <c:xMode val="edge"/>
          <c:yMode val="edge"/>
          <c:x val="0.13383297644539599"/>
          <c:y val="3.0948275862069E-2"/>
        </c:manualLayout>
      </c:layout>
      <c:overlay val="0"/>
      <c:spPr>
        <a:noFill/>
        <a:ln w="0"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noFill/>
        <a:ln w="9360">
          <a:noFill/>
        </a:ln>
      </c:spPr>
    </c:floor>
    <c:sideWall>
      <c:thickness val="0"/>
      <c:spPr>
        <a:noFill/>
        <a:ln w="9360">
          <a:noFill/>
        </a:ln>
      </c:spPr>
    </c:sideWall>
    <c:backWall>
      <c:thickness val="0"/>
      <c:spPr>
        <a:noFill/>
        <a:ln w="9360">
          <a:noFill/>
        </a:ln>
      </c:spPr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label 1</c:f>
              <c:strCache>
                <c:ptCount val="1"/>
                <c:pt idx="0">
                  <c:v>I полугодие 2025 г.</c:v>
                </c:pt>
              </c:strCache>
            </c:strRef>
          </c:tx>
          <c:spPr>
            <a:solidFill>
              <a:srgbClr val="333399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5.22936818663765E-2"/>
                  <c:y val="-9.5010381221040399E-2"/>
                </c:manualLayout>
              </c:layout>
              <c:tx>
                <c:rich>
                  <a:bodyPr wrap="square"/>
                  <a:lstStyle/>
                  <a:p>
                    <a:pPr>
                      <a:defRPr sz="1000" b="0" strike="noStrike" spc="-1">
                        <a:solidFill>
                          <a:srgbClr val="595959"/>
                        </a:solidFill>
                        <a:latin typeface="Arial"/>
                        <a:ea typeface="DejaVu Sans"/>
                      </a:defRPr>
                    </a:pPr>
                    <a:r>
                      <a:rPr lang="en-US" dirty="0" smtClean="0"/>
                      <a:t>45</a:t>
                    </a:r>
                    <a:endParaRPr lang="en-US" dirty="0"/>
                  </a:p>
                </c:rich>
              </c:tx>
              <c:numFmt formatCode="General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595959"/>
                    </a:solidFill>
                    <a:latin typeface="Arial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проверок/чел.в месяц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2546352"/>
        <c:axId val="162554928"/>
        <c:axId val="0"/>
      </c:bar3DChart>
      <c:catAx>
        <c:axId val="16254635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62554928"/>
        <c:crosses val="autoZero"/>
        <c:auto val="1"/>
        <c:lblAlgn val="ctr"/>
        <c:lblOffset val="100"/>
        <c:noMultiLvlLbl val="0"/>
      </c:catAx>
      <c:valAx>
        <c:axId val="162554928"/>
        <c:scaling>
          <c:orientation val="minMax"/>
        </c:scaling>
        <c:delete val="1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crossAx val="162546352"/>
        <c:crosses val="autoZero"/>
        <c:crossBetween val="between"/>
      </c:valAx>
    </c:plotArea>
    <c:plotVisOnly val="1"/>
    <c:dispBlanksAs val="gap"/>
    <c:showDLblsOverMax val="1"/>
  </c:chart>
  <c:spPr>
    <a:noFill/>
    <a:ln w="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view3D>
      <c:rotX val="30"/>
      <c:rotY val="0"/>
      <c:rAngAx val="0"/>
    </c:view3D>
    <c:floor>
      <c:thickness val="0"/>
      <c:spPr>
        <a:solidFill>
          <a:srgbClr val="D9D9D9"/>
        </a:solidFill>
        <a:ln w="0">
          <a:noFill/>
        </a:ln>
      </c:spPr>
    </c:floor>
    <c:sideWall>
      <c:thickness val="0"/>
      <c:spPr>
        <a:solidFill>
          <a:srgbClr val="D9D9D9"/>
        </a:solidFill>
        <a:ln w="0">
          <a:noFill/>
        </a:ln>
      </c:spPr>
    </c:sideWall>
    <c:backWall>
      <c:thickness val="0"/>
      <c:spPr>
        <a:solidFill>
          <a:srgbClr val="D9D9D9"/>
        </a:solidFill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115824541921155"/>
          <c:y val="0.17075743048897399"/>
          <c:w val="0.88356468628539697"/>
          <c:h val="0.70057526366251199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Сведения ПК</c:v>
                </c:pt>
              </c:strCache>
            </c:strRef>
          </c:tx>
          <c:spPr>
            <a:solidFill>
              <a:srgbClr val="BBE0E3"/>
            </a:solidFill>
            <a:ln w="0">
              <a:noFill/>
            </a:ln>
          </c:spPr>
          <c:explosion val="4"/>
          <c:dPt>
            <c:idx val="0"/>
            <c:bubble3D val="0"/>
            <c:explosion val="10"/>
            <c:spPr>
              <a:solidFill>
                <a:srgbClr val="BBE0E3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1"/>
            <c:bubble3D val="0"/>
            <c:spPr>
              <a:solidFill>
                <a:srgbClr val="333399"/>
              </a:solidFill>
              <a:ln w="25560">
                <a:solidFill>
                  <a:srgbClr val="FFFFFF"/>
                </a:solidFill>
                <a:round/>
              </a:ln>
            </c:spPr>
          </c:dPt>
          <c:dLbls>
            <c:dLbl>
              <c:idx val="0"/>
              <c:tx>
                <c:rich>
                  <a:bodyPr/>
                  <a:lstStyle/>
                  <a:p>
                    <a:fld id="{2C38E143-C431-4C46-A526-4007CBE01F00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96 %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6C5EBC2-E773-4851-8820-F1149C0F9600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solidFill>
                <a:srgbClr val="FFFFFF"/>
              </a:solidFill>
            </c:spPr>
            <c:txPr>
              <a:bodyPr wrap="square"/>
              <a:lstStyle/>
              <a:p>
                <a:pPr>
                  <a:defRPr sz="1400" b="0" strike="noStrike" spc="-1">
                    <a:solidFill>
                      <a:srgbClr val="595959"/>
                    </a:solidFill>
                    <a:latin typeface="Arial"/>
                    <a:ea typeface="DejaVu San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2"/>
                <c:pt idx="0">
                  <c:v>сдано</c:v>
                </c:pt>
                <c:pt idx="1">
                  <c:v>не сдано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94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106425094592373"/>
          <c:y val="0.91525254268557599"/>
          <c:w val="0.86235020991464395"/>
          <c:h val="6.58522404269066E-2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sz="1197" b="0" strike="noStrike" spc="-1">
              <a:solidFill>
                <a:srgbClr val="595959"/>
              </a:solidFill>
              <a:latin typeface="Arial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userShapes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2538627212285799"/>
          <c:y val="0.13755403000254299"/>
          <c:w val="0.87344320629272398"/>
          <c:h val="0.7036189507585389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2739912"/>
        <c:axId val="161951504"/>
      </c:barChart>
      <c:catAx>
        <c:axId val="162739912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161951504"/>
        <c:crosses val="autoZero"/>
        <c:auto val="1"/>
        <c:lblAlgn val="ctr"/>
        <c:lblOffset val="100"/>
        <c:noMultiLvlLbl val="0"/>
      </c:catAx>
      <c:valAx>
        <c:axId val="161951504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162739912"/>
        <c:crosses val="autoZero"/>
        <c:crossBetween val="midCat"/>
      </c:valAx>
      <c:spPr>
        <a:noFill/>
        <a:ln w="25560">
          <a:noFill/>
        </a:ln>
      </c:spPr>
    </c:plotArea>
    <c:legend>
      <c:legendPos val="b"/>
      <c:layout>
        <c:manualLayout>
          <c:xMode val="edge"/>
          <c:yMode val="edge"/>
          <c:x val="0.25665293318975602"/>
          <c:y val="9.3532015065913396E-2"/>
          <c:w val="0.52963496921425601"/>
          <c:h val="5.7503497728124499E-2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sz="1200" b="0" strike="noStrike" spc="-1">
              <a:solidFill>
                <a:srgbClr val="595959"/>
              </a:solidFill>
              <a:latin typeface="Arial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0">
      <a:noFill/>
    </a:ln>
  </c:spPr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0.13554</cdr:x>
      <cdr:y>0.0675</cdr:y>
    </cdr:from>
    <cdr:to>
      <cdr:x>0.42982</cdr:x>
      <cdr:y>0.23327</cdr:y>
    </cdr:to>
    <cdr:sp macro="" textlink="">
      <cdr:nvSpPr>
        <cdr:cNvPr id="171" name="TextBox 1"/>
        <cdr:cNvSpPr/>
      </cdr:nvSpPr>
      <cdr:spPr>
        <a:xfrm xmlns:a="http://schemas.openxmlformats.org/drawingml/2006/main">
          <a:off x="878760" y="253440"/>
          <a:ext cx="1908000" cy="6224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/>
      </cdr:style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перемещения страницы щёлкните мышью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Open Sans"/>
              </a:rPr>
              <a:t>Для правки формата примечаний щёлкните мышью</a:t>
            </a:r>
          </a:p>
        </p:txBody>
      </p:sp>
      <p:sp>
        <p:nvSpPr>
          <p:cNvPr id="11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empora LGC Uni"/>
              </a:rPr>
              <a:t>&lt;верхний колонтитул&gt;</a:t>
            </a:r>
          </a:p>
        </p:txBody>
      </p:sp>
      <p:sp>
        <p:nvSpPr>
          <p:cNvPr id="11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ru-RU" sz="1400" b="0" strike="noStrike" spc="-1">
                <a:latin typeface="Tempora LGC Uni"/>
              </a:rPr>
              <a:t>&lt;дата/время&gt;</a:t>
            </a:r>
          </a:p>
        </p:txBody>
      </p:sp>
      <p:sp>
        <p:nvSpPr>
          <p:cNvPr id="11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empora LGC Uni"/>
              </a:rPr>
              <a:t>&lt;нижний колонтитул&gt;</a:t>
            </a:r>
          </a:p>
        </p:txBody>
      </p:sp>
      <p:sp>
        <p:nvSpPr>
          <p:cNvPr id="11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/>
            <a:fld id="{D7BF2A74-87B6-4433-953C-5DC59C4FC9FA}" type="slidenum">
              <a:rPr lang="ru-RU" sz="1400" b="0" strike="noStrike" spc="-1">
                <a:latin typeface="Tempora LGC Uni"/>
              </a:rPr>
              <a:t>‹#›</a:t>
            </a:fld>
            <a:endParaRPr lang="ru-RU" sz="14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59519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9AA96600-FFD0-41AA-ADF2-F10CF54BC19B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84931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A96B6BF7-8544-4DC5-863C-F86E1AD085D2}" type="slidenum">
              <a:rPr lang="ru-RU" sz="1400" b="0" strike="noStrike" spc="-1">
                <a:solidFill>
                  <a:srgbClr val="000000"/>
                </a:solidFill>
                <a:latin typeface="Tempora LGC Uni"/>
                <a:ea typeface="+mn-ea"/>
              </a:rPr>
              <a:t>3</a:t>
            </a:fld>
            <a:endParaRPr lang="ru-RU" sz="14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24937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DDA8EADB-FB57-4F40-9EEC-039B0C722969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4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139953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B48069E0-A803-4ED6-A273-5C803947A6AF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5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45476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6410F451-21E0-45A2-8D3D-5BFB1798952E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7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098136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238B5547-7469-4383-88AD-82A8410FA8EF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8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593713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D381687E-0511-4DF0-8938-B31D77C71DB4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9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849167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FB1F67DC-1729-411C-8BB8-5FC37AFC94D3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10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4119770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5640" cy="4462200"/>
          </a:xfrm>
          <a:prstGeom prst="rect">
            <a:avLst/>
          </a:prstGeom>
          <a:noFill/>
          <a:ln w="1260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4080" cy="495720"/>
          </a:xfrm>
          <a:prstGeom prst="rect">
            <a:avLst/>
          </a:prstGeom>
          <a:noFill/>
          <a:ln w="1260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55A1C9BA-6BF4-495F-9AB4-5FDDF58AEED7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11</a:t>
            </a:fld>
            <a:endParaRPr lang="ru-RU" sz="12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3240511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2"/>
          <p:cNvSpPr/>
          <p:nvPr/>
        </p:nvSpPr>
        <p:spPr>
          <a:xfrm>
            <a:off x="0" y="1987560"/>
            <a:ext cx="9142920" cy="2628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cap="all" spc="-1">
                <a:solidFill>
                  <a:srgbClr val="222267"/>
                </a:solidFill>
                <a:latin typeface="Times New Roman"/>
                <a:ea typeface="DejaVu Sans"/>
              </a:rPr>
              <a:t>Основные показатели надзорной деятельности отдела общего промышленного надзора по Тверской области</a:t>
            </a: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cap="all" spc="-1">
                <a:solidFill>
                  <a:srgbClr val="222267"/>
                </a:solidFill>
                <a:latin typeface="Times New Roman"/>
                <a:ea typeface="DejaVu Sans"/>
              </a:rPr>
              <a:t>по итогам первого </a:t>
            </a:r>
            <a:r>
              <a:rPr lang="en-US" sz="1800" b="1" strike="noStrike" cap="all" spc="-1">
                <a:solidFill>
                  <a:srgbClr val="222267"/>
                </a:solidFill>
                <a:latin typeface="Times New Roman"/>
                <a:ea typeface="DejaVu Sans"/>
              </a:rPr>
              <a:t>квартала</a:t>
            </a:r>
            <a:r>
              <a:rPr lang="ru-RU" sz="1800" b="1" strike="noStrike" cap="all" spc="-1">
                <a:solidFill>
                  <a:srgbClr val="222267"/>
                </a:solidFill>
                <a:latin typeface="Times New Roman"/>
                <a:ea typeface="DejaVu Sans"/>
              </a:rPr>
              <a:t> 2026 года</a:t>
            </a: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9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Доклад начальника отдела общего промышленного надзора по Тверской области Центрального управления Ростехнадзора</a:t>
            </a:r>
            <a:endParaRPr lang="ru-RU" sz="2000" b="0" strike="noStrike" spc="-1">
              <a:latin typeface="Open Sans"/>
            </a:endParaRPr>
          </a:p>
          <a:p>
            <a:pPr algn="ctr">
              <a:lnSpc>
                <a:spcPct val="90000"/>
              </a:lnSpc>
            </a:pPr>
            <a:endParaRPr lang="ru-RU" sz="2000" b="0" strike="noStrike" spc="-1">
              <a:latin typeface="Open Sans"/>
            </a:endParaRPr>
          </a:p>
          <a:p>
            <a:pPr algn="ctr">
              <a:lnSpc>
                <a:spcPct val="9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Сидоровой Марины Романовны</a:t>
            </a:r>
            <a:endParaRPr lang="ru-RU" sz="2000" b="0" strike="noStrike" spc="-1">
              <a:latin typeface="Open Sans"/>
            </a:endParaRPr>
          </a:p>
        </p:txBody>
      </p:sp>
      <p:sp>
        <p:nvSpPr>
          <p:cNvPr id="121" name="Rectangle 3"/>
          <p:cNvSpPr/>
          <p:nvPr/>
        </p:nvSpPr>
        <p:spPr>
          <a:xfrm>
            <a:off x="0" y="5029200"/>
            <a:ext cx="9142920" cy="684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Text Box 4"/>
          <p:cNvSpPr/>
          <p:nvPr/>
        </p:nvSpPr>
        <p:spPr>
          <a:xfrm>
            <a:off x="304920" y="6137640"/>
            <a:ext cx="8533440" cy="394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24 июня 2026 г.</a:t>
            </a:r>
            <a:endParaRPr lang="ru-RU" sz="2000" b="0" strike="noStrike" spc="-1">
              <a:latin typeface="Open Sans"/>
            </a:endParaRPr>
          </a:p>
        </p:txBody>
      </p:sp>
      <p:grpSp>
        <p:nvGrpSpPr>
          <p:cNvPr id="123" name="Group 36"/>
          <p:cNvGrpSpPr/>
          <p:nvPr/>
        </p:nvGrpSpPr>
        <p:grpSpPr>
          <a:xfrm>
            <a:off x="0" y="127080"/>
            <a:ext cx="9142920" cy="1610280"/>
            <a:chOff x="0" y="127080"/>
            <a:chExt cx="9142920" cy="1610280"/>
          </a:xfrm>
        </p:grpSpPr>
        <p:sp>
          <p:nvSpPr>
            <p:cNvPr id="124" name="Rectangle 37"/>
            <p:cNvSpPr/>
            <p:nvPr/>
          </p:nvSpPr>
          <p:spPr>
            <a:xfrm>
              <a:off x="0" y="1074600"/>
              <a:ext cx="9142920" cy="9252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5" name="Rectangle 38"/>
            <p:cNvSpPr/>
            <p:nvPr/>
          </p:nvSpPr>
          <p:spPr>
            <a:xfrm>
              <a:off x="0" y="1252440"/>
              <a:ext cx="9142920" cy="2624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Rectangle 39"/>
            <p:cNvSpPr/>
            <p:nvPr/>
          </p:nvSpPr>
          <p:spPr>
            <a:xfrm>
              <a:off x="0" y="1162080"/>
              <a:ext cx="9142920" cy="12744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7" name="Text Box 40"/>
            <p:cNvSpPr/>
            <p:nvPr/>
          </p:nvSpPr>
          <p:spPr>
            <a:xfrm>
              <a:off x="519120" y="127080"/>
              <a:ext cx="831888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Центральное управление Федеральной службы по экологическому, </a:t>
              </a:r>
              <a:endParaRPr lang="ru-RU" sz="18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технологическому и атомному надзору</a:t>
              </a:r>
              <a:endParaRPr lang="ru-RU" sz="1800" b="0" strike="noStrike" spc="-1">
                <a:latin typeface="Open Sans"/>
              </a:endParaRPr>
            </a:p>
          </p:txBody>
        </p:sp>
        <p:pic>
          <p:nvPicPr>
            <p:cNvPr id="12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549360"/>
              <a:ext cx="1056240" cy="1188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9" name="Line 2"/>
          <p:cNvSpPr/>
          <p:nvPr/>
        </p:nvSpPr>
        <p:spPr>
          <a:xfrm>
            <a:off x="428400" y="5121000"/>
            <a:ext cx="850104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Line 2"/>
          <p:cNvSpPr/>
          <p:nvPr/>
        </p:nvSpPr>
        <p:spPr>
          <a:xfrm>
            <a:off x="0" y="-98712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PlaceHolder 1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264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E4D9EF5F-A4F6-40EE-B74D-49B70835CFC8}" type="slidenum">
              <a:rPr lang="ru-RU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1</a:t>
            </a:fld>
            <a:endParaRPr lang="ru-RU" sz="1400" b="0" strike="noStrike" spc="-1">
              <a:latin typeface="Tempora LGC Un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A5D04DF2-A91E-4F34-A25D-A9CBD93ED3C6}" type="slidenum"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10</a:t>
            </a:fld>
            <a:endParaRPr lang="ru-RU" sz="1600" b="0" strike="noStrike" spc="-1">
              <a:latin typeface="Tempora LGC Uni"/>
            </a:endParaRPr>
          </a:p>
        </p:txBody>
      </p:sp>
      <p:sp>
        <p:nvSpPr>
          <p:cNvPr id="186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7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88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89" name="Скругленный прямоугольник 1"/>
          <p:cNvSpPr/>
          <p:nvPr/>
        </p:nvSpPr>
        <p:spPr>
          <a:xfrm>
            <a:off x="323640" y="908640"/>
            <a:ext cx="8496360" cy="7200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1A1A4D"/>
                </a:solidFill>
                <a:latin typeface="Arial"/>
                <a:ea typeface="DejaVu Sans"/>
              </a:rPr>
              <a:t>В результате проведенного анализа, основными проблемами</a:t>
            </a:r>
            <a:endParaRPr lang="ru-RU" sz="16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1A1A4D"/>
                </a:solidFill>
                <a:latin typeface="Arial"/>
                <a:ea typeface="DejaVu Sans"/>
              </a:rPr>
              <a:t>в деятельности эксплуатирующих организаций, связанными с обеспечением промышленной безопасности опасных производственных объектов, являются: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90" name="TextBox 2"/>
          <p:cNvSpPr/>
          <p:nvPr/>
        </p:nvSpPr>
        <p:spPr>
          <a:xfrm>
            <a:off x="727200" y="1859400"/>
            <a:ext cx="7884720" cy="276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</a:pPr>
            <a:r>
              <a:rPr lang="ru-RU" sz="1600" b="0" strike="noStrike" spc="-1">
                <a:solidFill>
                  <a:srgbClr val="1A1A4D"/>
                </a:solidFill>
                <a:latin typeface="Arial"/>
                <a:ea typeface="DejaVu Sans"/>
              </a:rPr>
              <a:t>физический износ зданий и сооружений, технических устройств                                           и оборудования, в связи с истекшими сроками эксплуатации;</a:t>
            </a:r>
            <a:endParaRPr lang="ru-RU" sz="1600" b="0" strike="noStrike" spc="-1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>
              <a:latin typeface="Open Sans"/>
            </a:endParaRPr>
          </a:p>
          <a:p>
            <a:pPr marL="285840" indent="-285840" algn="just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1600" b="0" strike="noStrike" spc="-1">
                <a:solidFill>
                  <a:srgbClr val="1A1A4D"/>
                </a:solidFill>
                <a:latin typeface="Arial"/>
                <a:ea typeface="DejaVu Sans"/>
              </a:rPr>
              <a:t>несовершенством систем защиты, блокировок и сигнализации технологического оборудования;</a:t>
            </a:r>
            <a:endParaRPr lang="ru-RU" sz="1600" b="0" strike="noStrike" spc="-1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>
              <a:latin typeface="Open Sans"/>
            </a:endParaRPr>
          </a:p>
          <a:p>
            <a:pPr marL="285840" indent="-285840" algn="just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1600" b="0" strike="noStrike" spc="-1">
                <a:solidFill>
                  <a:srgbClr val="1A1A4D"/>
                </a:solidFill>
                <a:latin typeface="Arial"/>
                <a:ea typeface="DejaVu Sans"/>
              </a:rPr>
              <a:t>невыполнение на предприятиях планов приведения опасных производственных объектов в соответствие с требованиями промышленной безопасности;</a:t>
            </a:r>
            <a:endParaRPr lang="ru-RU" sz="1600" b="0" strike="noStrike" spc="-1">
              <a:latin typeface="Open Sans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1600" b="0" strike="noStrike" spc="-1">
                <a:solidFill>
                  <a:srgbClr val="1A1A4D"/>
                </a:solidFill>
                <a:latin typeface="Arial"/>
                <a:ea typeface="DejaVu Sans"/>
              </a:rPr>
              <a:t>экономические причины.</a:t>
            </a:r>
            <a:endParaRPr lang="ru-RU" sz="1600" b="0" strike="noStrike" spc="-1"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 2"/>
          <p:cNvSpPr/>
          <p:nvPr/>
        </p:nvSpPr>
        <p:spPr>
          <a:xfrm>
            <a:off x="0" y="1987560"/>
            <a:ext cx="9142920" cy="2628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2D2D8A"/>
                </a:solidFill>
                <a:latin typeface="Times New Roman"/>
                <a:ea typeface="DejaVu Sans"/>
              </a:rPr>
              <a:t>Благодарю за внимание!</a:t>
            </a:r>
            <a:endParaRPr lang="ru-RU" sz="36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3600" b="0" strike="noStrike" spc="-1">
              <a:latin typeface="Open Sans"/>
            </a:endParaRPr>
          </a:p>
        </p:txBody>
      </p:sp>
      <p:sp>
        <p:nvSpPr>
          <p:cNvPr id="192" name="Rectangle 3"/>
          <p:cNvSpPr/>
          <p:nvPr/>
        </p:nvSpPr>
        <p:spPr>
          <a:xfrm>
            <a:off x="0" y="5029200"/>
            <a:ext cx="9142920" cy="684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93" name="Group 36"/>
          <p:cNvGrpSpPr/>
          <p:nvPr/>
        </p:nvGrpSpPr>
        <p:grpSpPr>
          <a:xfrm>
            <a:off x="0" y="152280"/>
            <a:ext cx="9142920" cy="1620000"/>
            <a:chOff x="0" y="152280"/>
            <a:chExt cx="9142920" cy="1620000"/>
          </a:xfrm>
        </p:grpSpPr>
        <p:sp>
          <p:nvSpPr>
            <p:cNvPr id="194" name="Rectangle 37"/>
            <p:cNvSpPr/>
            <p:nvPr/>
          </p:nvSpPr>
          <p:spPr>
            <a:xfrm>
              <a:off x="0" y="1074600"/>
              <a:ext cx="9142920" cy="9252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5" name="Rectangle 38"/>
            <p:cNvSpPr/>
            <p:nvPr/>
          </p:nvSpPr>
          <p:spPr>
            <a:xfrm>
              <a:off x="0" y="1252440"/>
              <a:ext cx="9142920" cy="2624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6" name="Rectangle 39"/>
            <p:cNvSpPr/>
            <p:nvPr/>
          </p:nvSpPr>
          <p:spPr>
            <a:xfrm>
              <a:off x="0" y="1162080"/>
              <a:ext cx="9142920" cy="12744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7" name="Text Box 40"/>
            <p:cNvSpPr/>
            <p:nvPr/>
          </p:nvSpPr>
          <p:spPr>
            <a:xfrm>
              <a:off x="735120" y="152280"/>
              <a:ext cx="8318880" cy="80172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6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Центральное управление Федеральной службы по экологическому, </a:t>
              </a:r>
              <a:endParaRPr lang="ru-RU" sz="16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6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технологическому и атомному надзору</a:t>
              </a:r>
              <a:endParaRPr lang="ru-RU" sz="1600" b="0" strike="noStrike" spc="-1">
                <a:latin typeface="Open Sans"/>
              </a:endParaRPr>
            </a:p>
          </p:txBody>
        </p:sp>
        <p:pic>
          <p:nvPicPr>
            <p:cNvPr id="198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201600" y="584280"/>
              <a:ext cx="1056240" cy="1188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99" name="Line 2"/>
          <p:cNvSpPr/>
          <p:nvPr/>
        </p:nvSpPr>
        <p:spPr>
          <a:xfrm>
            <a:off x="428400" y="5121000"/>
            <a:ext cx="850104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Line 2"/>
          <p:cNvSpPr/>
          <p:nvPr/>
        </p:nvSpPr>
        <p:spPr>
          <a:xfrm>
            <a:off x="0" y="-98712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1" name="PlaceHolder 1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264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empora LGC Uni"/>
                <a:ea typeface="DejaVu Sans"/>
              </a:rPr>
              <a:t>11</a:t>
            </a:r>
            <a:endParaRPr lang="ru-RU" sz="1600" b="0" strike="noStrike" spc="-1">
              <a:latin typeface="Tempora LGC Un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33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empora LGC Uni"/>
                <a:ea typeface="DejaVu Sans"/>
              </a:rPr>
              <a:t>2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34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36" name="Скругленный прямоугольник 1"/>
          <p:cNvSpPr/>
          <p:nvPr/>
        </p:nvSpPr>
        <p:spPr>
          <a:xfrm>
            <a:off x="713520" y="980640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ПОДНАДЗОРНЫЕ ОБЪЕКТЫ</a:t>
            </a:r>
            <a:endParaRPr lang="ru-RU" sz="2800" b="0" strike="noStrike" spc="-1">
              <a:latin typeface="Open Sans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428760" y="1714320"/>
            <a:ext cx="8282160" cy="4213800"/>
          </a:xfrm>
          <a:prstGeom prst="rect">
            <a:avLst/>
          </a:prstGeom>
          <a:solidFill>
            <a:srgbClr val="F2F2F2"/>
          </a:solidFill>
          <a:ln w="28440">
            <a:solidFill>
              <a:srgbClr val="72BFC5"/>
            </a:solidFill>
            <a:round/>
          </a:ln>
        </p:spPr>
        <p:txBody>
          <a:bodyPr lIns="90000" tIns="45000" rIns="90000" bIns="45000" numCol="1" spcCol="0" anchor="t">
            <a:normAutofit fontScale="37000" lnSpcReduction="20000"/>
          </a:bodyPr>
          <a:lstStyle/>
          <a:p>
            <a:pPr marL="228600" algn="ctr">
              <a:lnSpc>
                <a:spcPct val="12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5600" b="1" i="1" u="sng" strike="noStrike" spc="-1">
                <a:solidFill>
                  <a:srgbClr val="002060"/>
                </a:solidFill>
                <a:uFillTx/>
                <a:latin typeface="Times New Roman"/>
                <a:ea typeface="DejaVu Sans"/>
              </a:rPr>
              <a:t>на территории Тверской области:</a:t>
            </a:r>
            <a:endParaRPr lang="ru-RU" sz="5600" b="0" strike="noStrike" spc="-1">
              <a:latin typeface="Open Sans"/>
            </a:endParaRPr>
          </a:p>
          <a:p>
            <a:pPr marL="228600" algn="ctr">
              <a:lnSpc>
                <a:spcPct val="12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56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56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ru-RU" sz="55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поднадзорных организаций</a:t>
            </a:r>
            <a:r>
              <a:rPr lang="ru-RU" sz="55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54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–</a:t>
            </a:r>
            <a:r>
              <a:rPr lang="ru-RU" sz="55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 </a:t>
            </a:r>
            <a:r>
              <a:rPr lang="ru-RU" sz="55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516,</a:t>
            </a:r>
            <a:endParaRPr lang="ru-RU" sz="55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ru-RU" sz="55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ru-RU" sz="55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опасных производственных </a:t>
            </a:r>
            <a:endParaRPr lang="ru-RU" sz="55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55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объектов                                 </a:t>
            </a:r>
            <a:r>
              <a:rPr lang="ru-RU" sz="54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–</a:t>
            </a:r>
            <a:r>
              <a:rPr lang="ru-RU" sz="55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 </a:t>
            </a:r>
            <a:r>
              <a:rPr lang="ru-RU" sz="55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1 082,</a:t>
            </a:r>
            <a:endParaRPr lang="ru-RU" sz="55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740"/>
              </a:spcBef>
              <a:tabLst>
                <a:tab pos="0" algn="l"/>
              </a:tabLst>
            </a:pPr>
            <a:r>
              <a:rPr lang="en-US" sz="37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</a:t>
            </a:r>
            <a:endParaRPr lang="ru-RU" sz="37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1120"/>
              </a:spcBef>
              <a:tabLst>
                <a:tab pos="0" algn="l"/>
              </a:tabLst>
            </a:pPr>
            <a:r>
              <a:rPr lang="ru-RU" sz="37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</a:t>
            </a: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 классам опасности:</a:t>
            </a:r>
            <a:endParaRPr lang="ru-RU" sz="56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</a:t>
            </a:r>
            <a:r>
              <a:rPr lang="en-US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</a:t>
            </a: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класс  </a:t>
            </a:r>
            <a:r>
              <a:rPr lang="ru-RU" sz="5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– </a:t>
            </a:r>
            <a:r>
              <a:rPr lang="ru-RU" sz="56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0</a:t>
            </a: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</a:t>
            </a:r>
            <a:r>
              <a:rPr lang="en-US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III</a:t>
            </a: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класс </a:t>
            </a:r>
            <a:r>
              <a:rPr lang="ru-RU" sz="5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–  </a:t>
            </a:r>
            <a:r>
              <a:rPr lang="ru-RU" sz="56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722</a:t>
            </a:r>
            <a:r>
              <a:rPr lang="ru-RU" sz="5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  </a:t>
            </a:r>
            <a:endParaRPr lang="ru-RU" sz="5600" b="0" strike="noStrike" spc="-1">
              <a:latin typeface="Open Sans"/>
            </a:endParaRPr>
          </a:p>
          <a:p>
            <a:pPr marL="228600" algn="ctr">
              <a:lnSpc>
                <a:spcPct val="100000"/>
              </a:lnSpc>
              <a:spcBef>
                <a:spcPts val="1120"/>
              </a:spcBef>
              <a:tabLst>
                <a:tab pos="0" algn="l"/>
              </a:tabLst>
            </a:pP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</a:t>
            </a:r>
            <a:r>
              <a:rPr lang="en-US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II</a:t>
            </a: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класс </a:t>
            </a:r>
            <a:r>
              <a:rPr lang="ru-RU" sz="5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– </a:t>
            </a:r>
            <a:r>
              <a:rPr lang="ru-RU" sz="56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14 </a:t>
            </a:r>
            <a:r>
              <a:rPr lang="ru-RU" sz="5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                  </a:t>
            </a:r>
            <a:r>
              <a:rPr lang="en-US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IV</a:t>
            </a:r>
            <a:r>
              <a:rPr lang="ru-RU" sz="5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класс </a:t>
            </a:r>
            <a:r>
              <a:rPr lang="ru-RU" sz="5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–  </a:t>
            </a:r>
            <a:r>
              <a:rPr lang="ru-RU" sz="5600" b="1" strike="noStrike" spc="-1">
                <a:solidFill>
                  <a:srgbClr val="C00000"/>
                </a:solidFill>
                <a:latin typeface="Times New Roman"/>
                <a:ea typeface="DejaVu Sans"/>
              </a:rPr>
              <a:t>346</a:t>
            </a:r>
            <a:endParaRPr lang="ru-RU" sz="5600" b="0" strike="noStrike" spc="-1">
              <a:latin typeface="Open Sans"/>
            </a:endParaRPr>
          </a:p>
          <a:p>
            <a:pPr marL="22860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                              </a:t>
            </a:r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9" name="Рисунок 23"/>
          <p:cNvPicPr/>
          <p:nvPr/>
        </p:nvPicPr>
        <p:blipFill>
          <a:blip r:embed="rId3"/>
          <a:stretch/>
        </p:blipFill>
        <p:spPr>
          <a:xfrm>
            <a:off x="224640" y="203760"/>
            <a:ext cx="464400" cy="489960"/>
          </a:xfrm>
          <a:prstGeom prst="rect">
            <a:avLst/>
          </a:prstGeom>
          <a:ln w="0">
            <a:noFill/>
          </a:ln>
        </p:spPr>
      </p:pic>
      <p:sp>
        <p:nvSpPr>
          <p:cNvPr id="140" name="Прямоугольник 2"/>
          <p:cNvSpPr/>
          <p:nvPr/>
        </p:nvSpPr>
        <p:spPr>
          <a:xfrm>
            <a:off x="923400" y="140040"/>
            <a:ext cx="7916760" cy="58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800" b="0" strike="noStrike" spc="-1">
              <a:latin typeface="Open Sans"/>
            </a:endParaRPr>
          </a:p>
        </p:txBody>
      </p:sp>
      <p:sp>
        <p:nvSpPr>
          <p:cNvPr id="141" name="PlaceHolder 1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10DAADB2-9A66-4BE8-B3DC-015F020755D1}" type="slidenum">
              <a:rPr lang="ru-RU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3</a:t>
            </a:fld>
            <a:endParaRPr lang="ru-RU" sz="1400" b="0" strike="noStrike" spc="-1">
              <a:latin typeface="Tempora LGC Uni"/>
            </a:endParaRPr>
          </a:p>
        </p:txBody>
      </p:sp>
      <p:graphicFrame>
        <p:nvGraphicFramePr>
          <p:cNvPr id="142" name="Таблица 5"/>
          <p:cNvGraphicFramePr/>
          <p:nvPr/>
        </p:nvGraphicFramePr>
        <p:xfrm>
          <a:off x="206640" y="869400"/>
          <a:ext cx="8730720" cy="457200"/>
        </p:xfrm>
        <a:graphic>
          <a:graphicData uri="http://schemas.openxmlformats.org/drawingml/2006/table">
            <a:tbl>
              <a:tblPr/>
              <a:tblGrid>
                <a:gridCol w="8730720"/>
              </a:tblGrid>
              <a:tr h="358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002060"/>
                          </a:solidFill>
                          <a:latin typeface="Times New Roman"/>
                          <a:ea typeface="DejaVu Sans"/>
                        </a:rPr>
                        <a:t>Аварийность и травматизм на территории Тверской области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43" name="Таблица 10"/>
          <p:cNvGraphicFramePr/>
          <p:nvPr/>
        </p:nvGraphicFramePr>
        <p:xfrm>
          <a:off x="1043640" y="2277000"/>
          <a:ext cx="7425720" cy="3168000"/>
        </p:xfrm>
        <a:graphic>
          <a:graphicData uri="http://schemas.openxmlformats.org/drawingml/2006/table">
            <a:tbl>
              <a:tblPr/>
              <a:tblGrid>
                <a:gridCol w="4641120"/>
                <a:gridCol w="2784600"/>
              </a:tblGrid>
              <a:tr h="172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Несчастные случаи 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1F8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1F8F9"/>
                    </a:solidFill>
                  </a:tcPr>
                </a:tc>
              </a:tr>
              <a:tr h="144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Аварии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5F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5F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77F869A2-0ADC-4358-9D88-C6AC5612968B}" type="slidenum"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4</a:t>
            </a:fld>
            <a:endParaRPr lang="ru-RU" sz="1600" b="0" strike="noStrike" spc="-1">
              <a:latin typeface="Tempora LGC Uni"/>
            </a:endParaRPr>
          </a:p>
        </p:txBody>
      </p:sp>
      <p:sp>
        <p:nvSpPr>
          <p:cNvPr id="145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6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47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graphicFrame>
        <p:nvGraphicFramePr>
          <p:cNvPr id="148" name="Таблица 5"/>
          <p:cNvGraphicFramePr/>
          <p:nvPr/>
        </p:nvGraphicFramePr>
        <p:xfrm>
          <a:off x="206640" y="980640"/>
          <a:ext cx="8730720" cy="640080"/>
        </p:xfrm>
        <a:graphic>
          <a:graphicData uri="http://schemas.openxmlformats.org/drawingml/2006/table">
            <a:tbl>
              <a:tblPr/>
              <a:tblGrid>
                <a:gridCol w="8730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1" strike="noStrike" spc="-1" dirty="0">
                          <a:solidFill>
                            <a:srgbClr val="002060"/>
                          </a:solidFill>
                          <a:latin typeface="Times New Roman"/>
                          <a:ea typeface="DejaVu Sans"/>
                        </a:rPr>
                        <a:t>Проведение проверок</a:t>
                      </a:r>
                      <a:endParaRPr lang="ru-RU" sz="3600" b="0" strike="noStrike" spc="-1" dirty="0"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49" name="Диаграмма 14"/>
          <p:cNvGraphicFramePr/>
          <p:nvPr>
            <p:extLst>
              <p:ext uri="{D42A27DB-BD31-4B8C-83A1-F6EECF244321}">
                <p14:modId xmlns:p14="http://schemas.microsoft.com/office/powerpoint/2010/main" val="1799759939"/>
              </p:ext>
            </p:extLst>
          </p:nvPr>
        </p:nvGraphicFramePr>
        <p:xfrm>
          <a:off x="414000" y="1670366"/>
          <a:ext cx="8730000" cy="50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7C5CE8A9-6458-42F1-93D7-53B6F45B8627}" type="slidenum"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5</a:t>
            </a:fld>
            <a:endParaRPr lang="ru-RU" sz="1600" b="0" strike="noStrike" spc="-1">
              <a:latin typeface="Tempora LGC Uni"/>
            </a:endParaRPr>
          </a:p>
        </p:txBody>
      </p:sp>
      <p:sp>
        <p:nvSpPr>
          <p:cNvPr id="151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2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53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graphicFrame>
        <p:nvGraphicFramePr>
          <p:cNvPr id="154" name="Диаграмма 22"/>
          <p:cNvGraphicFramePr/>
          <p:nvPr>
            <p:extLst>
              <p:ext uri="{D42A27DB-BD31-4B8C-83A1-F6EECF244321}">
                <p14:modId xmlns:p14="http://schemas.microsoft.com/office/powerpoint/2010/main" val="1859671343"/>
              </p:ext>
            </p:extLst>
          </p:nvPr>
        </p:nvGraphicFramePr>
        <p:xfrm>
          <a:off x="251640" y="1989000"/>
          <a:ext cx="3763440" cy="4206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5" name="Диаграмма 26"/>
          <p:cNvGraphicFramePr/>
          <p:nvPr>
            <p:extLst>
              <p:ext uri="{D42A27DB-BD31-4B8C-83A1-F6EECF244321}">
                <p14:modId xmlns:p14="http://schemas.microsoft.com/office/powerpoint/2010/main" val="2376383097"/>
              </p:ext>
            </p:extLst>
          </p:nvPr>
        </p:nvGraphicFramePr>
        <p:xfrm>
          <a:off x="4216320" y="1938960"/>
          <a:ext cx="4370760" cy="417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6" name="Таблица 27"/>
          <p:cNvGraphicFramePr/>
          <p:nvPr/>
        </p:nvGraphicFramePr>
        <p:xfrm>
          <a:off x="251640" y="1052640"/>
          <a:ext cx="8640720" cy="640080"/>
        </p:xfrm>
        <a:graphic>
          <a:graphicData uri="http://schemas.openxmlformats.org/drawingml/2006/table">
            <a:tbl>
              <a:tblPr/>
              <a:tblGrid>
                <a:gridCol w="8640720"/>
              </a:tblGrid>
              <a:tr h="170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1" strike="noStrike" spc="-1">
                          <a:solidFill>
                            <a:srgbClr val="002060"/>
                          </a:solidFill>
                          <a:latin typeface="Times New Roman"/>
                          <a:ea typeface="DejaVu Sans"/>
                        </a:rPr>
                        <a:t>Показатели работы</a:t>
                      </a:r>
                      <a:endParaRPr lang="ru-RU" sz="3600" b="0" strike="noStrike" spc="-1"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419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9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empora LGC Uni"/>
                <a:ea typeface="DejaVu Sans"/>
              </a:rPr>
              <a:t>6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59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0" name="Рисунок 23"/>
          <p:cNvPicPr/>
          <p:nvPr/>
        </p:nvPicPr>
        <p:blipFill>
          <a:blip r:embed="rId2"/>
          <a:stretch/>
        </p:blipFill>
        <p:spPr>
          <a:xfrm>
            <a:off x="223920" y="24120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61" name="Скругленный прямоугольник 1"/>
          <p:cNvSpPr/>
          <p:nvPr/>
        </p:nvSpPr>
        <p:spPr>
          <a:xfrm>
            <a:off x="689040" y="907920"/>
            <a:ext cx="7842600" cy="64836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Работа с организациями, эксплуатирующими ОПО без лицензии</a:t>
            </a:r>
            <a:endParaRPr lang="ru-RU" sz="3200" b="0" strike="noStrike" spc="-1">
              <a:latin typeface="Open Sans"/>
            </a:endParaRPr>
          </a:p>
        </p:txBody>
      </p:sp>
      <p:sp>
        <p:nvSpPr>
          <p:cNvPr id="162" name="TextBox 1"/>
          <p:cNvSpPr/>
          <p:nvPr/>
        </p:nvSpPr>
        <p:spPr>
          <a:xfrm>
            <a:off x="6553440" y="3504600"/>
            <a:ext cx="913320" cy="898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проверено </a:t>
            </a: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114</a:t>
            </a:r>
            <a:endParaRPr lang="ru-RU" sz="1800" b="0" strike="noStrike" spc="-1">
              <a:latin typeface="Open Sans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latin typeface="Open Sans"/>
            </a:endParaRPr>
          </a:p>
        </p:txBody>
      </p:sp>
      <p:graphicFrame>
        <p:nvGraphicFramePr>
          <p:cNvPr id="163" name="Таблица 13"/>
          <p:cNvGraphicFramePr/>
          <p:nvPr/>
        </p:nvGraphicFramePr>
        <p:xfrm>
          <a:off x="802440" y="2263680"/>
          <a:ext cx="7538040" cy="3411360"/>
        </p:xfrm>
        <a:graphic>
          <a:graphicData uri="http://schemas.openxmlformats.org/drawingml/2006/table">
            <a:tbl>
              <a:tblPr/>
              <a:tblGrid>
                <a:gridCol w="7319160"/>
                <a:gridCol w="218880"/>
              </a:tblGrid>
              <a:tr h="127224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66"/>
                        </a:buClr>
                        <a:buFont typeface="Wingdings" charset="2"/>
                        <a:buChar char=""/>
                      </a:pPr>
                      <a:r>
                        <a:rPr lang="ru-RU" sz="2800" b="0" strike="noStrike" spc="-1">
                          <a:solidFill>
                            <a:srgbClr val="000066"/>
                          </a:solidFill>
                          <a:latin typeface="Times New Roman"/>
                          <a:ea typeface="DejaVu Sans"/>
                        </a:rPr>
                        <a:t>Объявление предостережения о недопустимости нарушения обязательных требований</a:t>
                      </a:r>
                      <a:endParaRPr lang="ru-RU" sz="2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strike="noStrike" spc="-1">
                          <a:solidFill>
                            <a:srgbClr val="C00000"/>
                          </a:solidFill>
                          <a:latin typeface="Times New Roman"/>
                          <a:ea typeface="DejaVu Sans"/>
                        </a:rPr>
                        <a:t> </a:t>
                      </a:r>
                      <a:endParaRPr lang="ru-RU" sz="1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105768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66"/>
                        </a:buClr>
                        <a:buFont typeface="Wingdings" charset="2"/>
                        <a:buChar char=""/>
                      </a:pPr>
                      <a:r>
                        <a:rPr lang="ru-RU" sz="2800" b="0" strike="noStrike" spc="-1">
                          <a:solidFill>
                            <a:srgbClr val="000066"/>
                          </a:solidFill>
                          <a:latin typeface="Times New Roman"/>
                          <a:ea typeface="DejaVu Sans"/>
                        </a:rPr>
                        <a:t>Внеплановые контрольные (надзорные) мероприятия</a:t>
                      </a:r>
                      <a:endParaRPr lang="ru-RU" sz="2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strike="noStrike" spc="-1">
                          <a:solidFill>
                            <a:srgbClr val="000066"/>
                          </a:solidFill>
                          <a:latin typeface="Times New Roman"/>
                          <a:ea typeface="DejaVu Sans"/>
                        </a:rPr>
                        <a:t> </a:t>
                      </a:r>
                      <a:endParaRPr lang="ru-RU" sz="1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98208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66"/>
                        </a:buClr>
                        <a:buFont typeface="Wingdings" charset="2"/>
                        <a:buChar char=""/>
                      </a:pPr>
                      <a:r>
                        <a:rPr lang="ru-RU" sz="2800" b="0" strike="noStrike" spc="-1">
                          <a:solidFill>
                            <a:srgbClr val="000066"/>
                          </a:solidFill>
                          <a:latin typeface="Times New Roman"/>
                          <a:ea typeface="DejaVu Sans"/>
                        </a:rPr>
                        <a:t>Информирование органов власти и правоохранительных органов</a:t>
                      </a:r>
                      <a:endParaRPr lang="ru-RU" sz="2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ldNum"/>
          </p:nvPr>
        </p:nvSpPr>
        <p:spPr>
          <a:xfrm>
            <a:off x="6975360" y="6350760"/>
            <a:ext cx="2025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empora LGC Uni"/>
                <a:ea typeface="DejaVu Sans"/>
              </a:rPr>
              <a:t>7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title"/>
          </p:nvPr>
        </p:nvSpPr>
        <p:spPr>
          <a:xfrm>
            <a:off x="714240" y="1429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66" name="Line 2"/>
          <p:cNvSpPr/>
          <p:nvPr/>
        </p:nvSpPr>
        <p:spPr>
          <a:xfrm>
            <a:off x="0" y="78336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7" name="Рисунок 23"/>
          <p:cNvPicPr/>
          <p:nvPr/>
        </p:nvPicPr>
        <p:blipFill>
          <a:blip r:embed="rId3"/>
          <a:stretch/>
        </p:blipFill>
        <p:spPr>
          <a:xfrm>
            <a:off x="342000" y="17208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68" name="Скругленный прямоугольник 3"/>
          <p:cNvSpPr/>
          <p:nvPr/>
        </p:nvSpPr>
        <p:spPr>
          <a:xfrm>
            <a:off x="230040" y="1133640"/>
            <a:ext cx="8739720" cy="9338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Производственный контроль</a:t>
            </a:r>
            <a:endParaRPr lang="ru-RU" sz="36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3600" b="0" strike="noStrike" spc="-1">
              <a:latin typeface="Open Sans"/>
            </a:endParaRPr>
          </a:p>
        </p:txBody>
      </p:sp>
      <p:sp>
        <p:nvSpPr>
          <p:cNvPr id="169" name="Скругленный прямоугольник 4"/>
          <p:cNvSpPr/>
          <p:nvPr/>
        </p:nvSpPr>
        <p:spPr>
          <a:xfrm>
            <a:off x="223920" y="2856600"/>
            <a:ext cx="3242880" cy="2036160"/>
          </a:xfrm>
          <a:prstGeom prst="roundRect">
            <a:avLst>
              <a:gd name="adj" fmla="val 16667"/>
            </a:avLst>
          </a:prstGeom>
          <a:gradFill rotWithShape="0">
            <a:gsLst>
              <a:gs pos="33000">
                <a:srgbClr val="ECFEFD"/>
              </a:gs>
              <a:gs pos="100000">
                <a:srgbClr val="EFFAFA"/>
              </a:gs>
            </a:gsLst>
            <a:lin ang="5400000"/>
          </a:gradFill>
          <a:ln w="9525" cap="sq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marL="343080" indent="-343080">
              <a:lnSpc>
                <a:spcPct val="100000"/>
              </a:lnSpc>
              <a:buClr>
                <a:srgbClr val="C00000"/>
              </a:buClr>
              <a:buFont typeface="Wingdings" charset="2"/>
              <a:buChar char=""/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в 156</a:t>
            </a: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отчетах ПК</a:t>
            </a: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выявлены нарушения </a:t>
            </a:r>
            <a:endParaRPr lang="ru-RU" sz="2000" b="0" strike="noStrike" spc="-1">
              <a:latin typeface="Open Sans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Open Sans"/>
            </a:endParaRPr>
          </a:p>
        </p:txBody>
      </p:sp>
      <p:graphicFrame>
        <p:nvGraphicFramePr>
          <p:cNvPr id="170" name="Диаграмма 4"/>
          <p:cNvGraphicFramePr/>
          <p:nvPr>
            <p:extLst>
              <p:ext uri="{D42A27DB-BD31-4B8C-83A1-F6EECF244321}">
                <p14:modId xmlns:p14="http://schemas.microsoft.com/office/powerpoint/2010/main" val="1261241532"/>
              </p:ext>
            </p:extLst>
          </p:nvPr>
        </p:nvGraphicFramePr>
        <p:xfrm>
          <a:off x="2660040" y="2202120"/>
          <a:ext cx="6483240" cy="3754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027B8561-0223-4210-A66D-1465B1CD94B3}" type="slidenum"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8</a:t>
            </a:fld>
            <a:endParaRPr lang="ru-RU" sz="1600" b="0" strike="noStrike" spc="-1">
              <a:latin typeface="Tempora LGC Uni"/>
            </a:endParaRPr>
          </a:p>
        </p:txBody>
      </p:sp>
      <p:sp>
        <p:nvSpPr>
          <p:cNvPr id="173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4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75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graphicFrame>
        <p:nvGraphicFramePr>
          <p:cNvPr id="176" name="Таблица 5"/>
          <p:cNvGraphicFramePr/>
          <p:nvPr/>
        </p:nvGraphicFramePr>
        <p:xfrm>
          <a:off x="1127520" y="1055160"/>
          <a:ext cx="7357680" cy="1188720"/>
        </p:xfrm>
        <a:graphic>
          <a:graphicData uri="http://schemas.openxmlformats.org/drawingml/2006/table">
            <a:tbl>
              <a:tblPr/>
              <a:tblGrid>
                <a:gridCol w="7357680"/>
              </a:tblGrid>
              <a:tr h="850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3600" b="1" strike="noStrike" spc="-1">
                          <a:solidFill>
                            <a:srgbClr val="002060"/>
                          </a:solidFill>
                          <a:latin typeface="Times New Roman"/>
                          <a:ea typeface="DejaVu Sans"/>
                        </a:rPr>
                        <a:t>Типичные нарушения</a:t>
                      </a:r>
                      <a:endParaRPr lang="ru-RU" sz="3600" b="0" strike="noStrike" spc="-1">
                        <a:latin typeface="Open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3600" b="0" strike="noStrike" spc="-1"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77" name="Диаграмма 16"/>
          <p:cNvGraphicFramePr/>
          <p:nvPr/>
        </p:nvGraphicFramePr>
        <p:xfrm>
          <a:off x="585360" y="2337840"/>
          <a:ext cx="7688520" cy="4247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8" name="Таблица 2"/>
          <p:cNvGraphicFramePr/>
          <p:nvPr/>
        </p:nvGraphicFramePr>
        <p:xfrm>
          <a:off x="383040" y="1847880"/>
          <a:ext cx="8473320" cy="4389480"/>
        </p:xfrm>
        <a:graphic>
          <a:graphicData uri="http://schemas.openxmlformats.org/drawingml/2006/table">
            <a:tbl>
              <a:tblPr/>
              <a:tblGrid>
                <a:gridCol w="8473320"/>
              </a:tblGrid>
              <a:tr h="128052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222267"/>
                        </a:buClr>
                        <a:buFont typeface="Wingdings" charset="2"/>
                        <a:buChar char=""/>
                      </a:pPr>
                      <a:r>
                        <a:rPr lang="ru-RU" sz="24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отсутствие информации о состоянии технических устройств, применяемых на ОПО, и входящих в состав ОПО зданий и сооружений.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192024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222267"/>
                        </a:buClr>
                        <a:buFont typeface="Wingdings" charset="2"/>
                        <a:buChar char=""/>
                      </a:pPr>
                      <a:r>
                        <a:rPr lang="ru-RU" sz="24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отсутствие сведений о проведенных ЭПБ в случае наличия  в сведениях о ПК информации об истечении нормативного срока службы технических устройств, установленных изготовителем, или отсутствие сведений о замене оборудования.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66"/>
                        </a:buClr>
                        <a:buFont typeface="Wingdings" charset="2"/>
                        <a:buChar char=""/>
                      </a:pPr>
                      <a:r>
                        <a:rPr lang="ru-RU" sz="2400" b="0" strike="noStrike" spc="-1">
                          <a:solidFill>
                            <a:srgbClr val="000066"/>
                          </a:solidFill>
                          <a:latin typeface="Times New Roman"/>
                          <a:ea typeface="DejaVu Sans"/>
                        </a:rPr>
                        <a:t>отсутствие аттестованного по общим и специальным требованиям в области промышленной безопасности персонала.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3000" cy="4752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empora LGC Uni"/>
                <a:ea typeface="DejaVu Sans"/>
              </a:rPr>
              <a:t>9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80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1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4040" cy="489600"/>
          </a:xfrm>
          <a:prstGeom prst="rect">
            <a:avLst/>
          </a:prstGeom>
          <a:ln w="0">
            <a:noFill/>
          </a:ln>
        </p:spPr>
      </p:pic>
      <p:sp>
        <p:nvSpPr>
          <p:cNvPr id="182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71320" cy="54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graphicFrame>
        <p:nvGraphicFramePr>
          <p:cNvPr id="183" name="Таблица 27"/>
          <p:cNvGraphicFramePr/>
          <p:nvPr/>
        </p:nvGraphicFramePr>
        <p:xfrm>
          <a:off x="323640" y="1031040"/>
          <a:ext cx="8640720" cy="1066800"/>
        </p:xfrm>
        <a:graphic>
          <a:graphicData uri="http://schemas.openxmlformats.org/drawingml/2006/table">
            <a:tbl>
              <a:tblPr/>
              <a:tblGrid>
                <a:gridCol w="8640720"/>
              </a:tblGrid>
              <a:tr h="475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2060"/>
                          </a:solidFill>
                          <a:latin typeface="Times New Roman"/>
                          <a:ea typeface="DejaVu Sans"/>
                        </a:rPr>
                        <a:t>Профилактика нарушений обязательных требований</a:t>
                      </a:r>
                      <a:endParaRPr lang="ru-RU" sz="3200" b="0" strike="noStrike" spc="-1"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84" name="Таблица 3"/>
          <p:cNvGraphicFramePr/>
          <p:nvPr/>
        </p:nvGraphicFramePr>
        <p:xfrm>
          <a:off x="335160" y="2252880"/>
          <a:ext cx="8473320" cy="3013440"/>
        </p:xfrm>
        <a:graphic>
          <a:graphicData uri="http://schemas.openxmlformats.org/drawingml/2006/table">
            <a:tbl>
              <a:tblPr/>
              <a:tblGrid>
                <a:gridCol w="8473320"/>
              </a:tblGrid>
              <a:tr h="79632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222267"/>
                        </a:buClr>
                        <a:buFont typeface="Wingdings" charset="2"/>
                        <a:buChar char=""/>
                      </a:pPr>
                      <a:r>
                        <a:rPr lang="ru-RU" sz="28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Направлено </a:t>
                      </a:r>
                      <a:r>
                        <a:rPr lang="ru-RU" sz="2800" b="1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701</a:t>
                      </a:r>
                      <a:r>
                        <a:rPr lang="ru-RU" sz="28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 информационных писем </a:t>
                      </a:r>
                      <a:endParaRPr lang="ru-RU" sz="2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127224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222267"/>
                        </a:buClr>
                        <a:buFont typeface="Wingdings" charset="2"/>
                        <a:buChar char=""/>
                      </a:pPr>
                      <a:r>
                        <a:rPr lang="ru-RU" sz="28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Объявлено </a:t>
                      </a:r>
                      <a:r>
                        <a:rPr lang="ru-RU" sz="2800" b="1" strike="noStrike" spc="-1">
                          <a:solidFill>
                            <a:srgbClr val="161645"/>
                          </a:solidFill>
                          <a:latin typeface="Times New Roman"/>
                          <a:ea typeface="DejaVu Sans"/>
                        </a:rPr>
                        <a:t>21</a:t>
                      </a:r>
                      <a:r>
                        <a:rPr lang="ru-RU" sz="28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 предостережений о недопустимости нарушения обязательных требований</a:t>
                      </a:r>
                      <a:endParaRPr lang="ru-RU" sz="2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87876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222267"/>
                        </a:buClr>
                        <a:buFont typeface="Wingdings" charset="2"/>
                        <a:buChar char=""/>
                      </a:pPr>
                      <a:r>
                        <a:rPr lang="ru-RU" sz="28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Проведено </a:t>
                      </a:r>
                      <a:r>
                        <a:rPr lang="ru-RU" sz="2800" b="1" strike="noStrike" spc="-1">
                          <a:solidFill>
                            <a:srgbClr val="161645"/>
                          </a:solidFill>
                          <a:latin typeface="Times New Roman"/>
                          <a:ea typeface="DejaVu Sans"/>
                        </a:rPr>
                        <a:t>46</a:t>
                      </a:r>
                      <a:r>
                        <a:rPr lang="ru-RU" sz="2800" b="0" strike="noStrike" spc="-1">
                          <a:solidFill>
                            <a:srgbClr val="222267"/>
                          </a:solidFill>
                          <a:latin typeface="Times New Roman"/>
                          <a:ea typeface="DejaVu Sans"/>
                        </a:rPr>
                        <a:t> консультаций поднадзорных организаций</a:t>
                      </a:r>
                      <a:endParaRPr lang="ru-RU" sz="28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69888</TotalTime>
  <Words>414</Words>
  <Application>Microsoft Office PowerPoint</Application>
  <PresentationFormat>Экран (4:3)</PresentationFormat>
  <Paragraphs>105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DejaVu Sans</vt:lpstr>
      <vt:lpstr>Open Sans</vt:lpstr>
      <vt:lpstr>Symbol</vt:lpstr>
      <vt:lpstr>Tempora LGC Uni</vt:lpstr>
      <vt:lpstr>Times New Roman</vt:lpstr>
      <vt:lpstr>Wingdings</vt:lpstr>
      <vt:lpstr>Office Theme</vt:lpstr>
      <vt:lpstr>Office Theme</vt:lpstr>
      <vt:lpstr>Office Theme</vt:lpstr>
      <vt:lpstr>Презентация PowerPoint</vt:lpstr>
      <vt:lpstr>Центральное Управление Федеральной службы по экологическому,  технологическому и атомному надзору</vt:lpstr>
      <vt:lpstr>Презентация PowerPoint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subject/>
  <dc:creator>Копылов</dc:creator>
  <dc:description/>
  <cp:lastModifiedBy>user</cp:lastModifiedBy>
  <cp:revision>3072</cp:revision>
  <cp:lastPrinted>2021-03-19T15:46:53Z</cp:lastPrinted>
  <dcterms:created xsi:type="dcterms:W3CDTF">2000-02-02T11:29:10Z</dcterms:created>
  <dcterms:modified xsi:type="dcterms:W3CDTF">2026-06-04T11:35:26Z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Экран (4:3)</vt:lpwstr>
  </property>
  <property fmtid="{D5CDD505-2E9C-101B-9397-08002B2CF9AE}" pid="4" name="Slides">
    <vt:i4>11</vt:i4>
  </property>
</Properties>
</file>